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96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9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824"/>
    <p:restoredTop sz="74687"/>
  </p:normalViewPr>
  <p:slideViewPr>
    <p:cSldViewPr snapToGrid="0" snapToObjects="1">
      <p:cViewPr varScale="1">
        <p:scale>
          <a:sx n="93" d="100"/>
          <a:sy n="93" d="100"/>
        </p:scale>
        <p:origin x="108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gif>
</file>

<file path=ppt/media/image25.jpg>
</file>

<file path=ppt/media/image3.png>
</file>

<file path=ppt/media/image4.jpg>
</file>

<file path=ppt/media/image5.jpg>
</file>

<file path=ppt/media/image6.gif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2477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0" rtl="0">
              <a:spcBef>
                <a:spcPts val="0"/>
              </a:spcBef>
              <a:buNone/>
            </a:pPr>
            <a:endParaRPr lang="en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9144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ct val="100000"/>
              <a:buFontTx/>
              <a:buNone/>
              <a:tabLst/>
              <a:defRPr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39700" lvl="0" indent="-69850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baseline="0" dirty="0" smtClean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dk1"/>
              </a:buClr>
              <a:buChar char="-"/>
            </a:pPr>
            <a:endParaRPr lang="en-US" dirty="0" smtClean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Shape 2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9144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Tx/>
              <a:buNone/>
              <a:tabLst/>
              <a:defRPr/>
            </a:pPr>
            <a:endParaRPr lang="en" sz="11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60495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b="1" dirty="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l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Shape 3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Shape 3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None/>
            </a:pPr>
            <a:endParaRPr lang="en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 lang="en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33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254000" marR="0" lvl="0" indent="-11430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Courier New"/>
              <a:buChar char="o"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609600" marR="0" lvl="1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939800" marR="0" lvl="2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295400" marR="0" lvl="3" indent="-1778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625600" marR="0" lvl="4" indent="-1651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 rot="5400000">
            <a:off x="5350050" y="1467543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33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254000" marR="0" lvl="0" indent="-11430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Courier New"/>
              <a:buChar char="o"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609600" marR="0" lvl="1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939800" marR="0" lvl="2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295400" marR="0" lvl="3" indent="-1778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625600" marR="0" lvl="4" indent="-1651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Image Slide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254000" marR="0" lvl="0" indent="-11430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Courier New"/>
              <a:buChar char="o"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609600" marR="0" lvl="1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939800" marR="0" lvl="2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295400" marR="0" lvl="3" indent="-1778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625600" marR="0" lvl="4" indent="-1651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33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Quote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Shape 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15788" y="4832535"/>
            <a:ext cx="889500" cy="14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Shape 88"/>
          <p:cNvCxnSpPr/>
          <p:nvPr/>
        </p:nvCxnSpPr>
        <p:spPr>
          <a:xfrm rot="10800000" flipH="1">
            <a:off x="5547936" y="4889634"/>
            <a:ext cx="1892100" cy="4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</p:cxnSp>
      <p:cxnSp>
        <p:nvCxnSpPr>
          <p:cNvPr id="89" name="Shape 89"/>
          <p:cNvCxnSpPr/>
          <p:nvPr/>
        </p:nvCxnSpPr>
        <p:spPr>
          <a:xfrm rot="10800000" flipH="1">
            <a:off x="1703835" y="4904094"/>
            <a:ext cx="1892100" cy="4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90" name="Shape 90"/>
          <p:cNvSpPr txBox="1"/>
          <p:nvPr/>
        </p:nvSpPr>
        <p:spPr>
          <a:xfrm>
            <a:off x="3867960" y="4800308"/>
            <a:ext cx="1408200" cy="207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9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15 – 16 November, Sofia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570966" y="4792134"/>
            <a:ext cx="786600" cy="207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ISTACon.org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2709428" y="4707375"/>
            <a:ext cx="3953700" cy="2094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Roboto Slab"/>
              <a:buNone/>
            </a:pPr>
            <a:r>
              <a:rPr lang="en" sz="15000" b="1" i="0" u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”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2709428" y="1382283"/>
            <a:ext cx="3953700" cy="2094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Roboto Slab"/>
              <a:buNone/>
            </a:pPr>
            <a:r>
              <a:rPr lang="en" sz="15000" b="1" i="0" u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“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628650" y="2056881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33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2462212" y="3220640"/>
            <a:ext cx="4385100" cy="4785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0" marR="0" lvl="0" indent="0" algn="ctr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Font typeface="Courier New"/>
              <a:buNone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342900" marR="0" lvl="1" indent="0" algn="ctr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685800" marR="0" lvl="2" indent="0" algn="ctr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028700" marR="0" lvl="3" indent="0" algn="ctr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371600" marR="0" lvl="4" indent="0" algn="ctr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68575" tIns="68575" rIns="68575" bIns="6857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68575" tIns="68575" rIns="68575" bIns="6857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68575" tIns="34275" rIns="68575" bIns="342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HEADER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wrap="square" lIns="68575" tIns="68575" rIns="68575" bIns="68575" anchor="ctr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3600"/>
            </a:lvl2pPr>
            <a:lvl3pPr lvl="2" algn="ctr" rtl="0">
              <a:spcBef>
                <a:spcPts val="0"/>
              </a:spcBef>
              <a:buSzPct val="100000"/>
              <a:defRPr sz="3600"/>
            </a:lvl3pPr>
            <a:lvl4pPr lvl="3" algn="ctr" rtl="0">
              <a:spcBef>
                <a:spcPts val="0"/>
              </a:spcBef>
              <a:buSzPct val="100000"/>
              <a:defRPr sz="3600"/>
            </a:lvl4pPr>
            <a:lvl5pPr lvl="4" algn="ctr" rtl="0">
              <a:spcBef>
                <a:spcPts val="0"/>
              </a:spcBef>
              <a:buSzPct val="100000"/>
              <a:defRPr sz="3600"/>
            </a:lvl5pPr>
            <a:lvl6pPr lvl="5" algn="ctr" rtl="0">
              <a:spcBef>
                <a:spcPts val="0"/>
              </a:spcBef>
              <a:buSzPct val="100000"/>
              <a:defRPr sz="3600"/>
            </a:lvl6pPr>
            <a:lvl7pPr lvl="6" algn="ctr" rtl="0">
              <a:spcBef>
                <a:spcPts val="0"/>
              </a:spcBef>
              <a:buSzPct val="100000"/>
              <a:defRPr sz="3600"/>
            </a:lvl7pPr>
            <a:lvl8pPr lvl="7" algn="ctr" rtl="0">
              <a:spcBef>
                <a:spcPts val="0"/>
              </a:spcBef>
              <a:buSzPct val="100000"/>
              <a:defRPr sz="3600"/>
            </a:lvl8pPr>
            <a:lvl9pPr lvl="8" algn="ctr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68575" tIns="34275" rIns="68575" bIns="342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4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0" marR="0" lvl="0" indent="0" algn="ctr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Font typeface="Courier New"/>
              <a:buNone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342900" marR="0" lvl="1" indent="0" algn="ctr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685800" marR="0" lvl="2" indent="0" algn="ctr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028700" marR="0" lvl="3" indent="0" algn="ctr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2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371600" marR="0" lvl="4" indent="0" algn="ctr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2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33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254000" marR="0" lvl="0" indent="-11430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Courier New"/>
              <a:buChar char="o"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609600" marR="0" lvl="1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939800" marR="0" lvl="2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295400" marR="0" lvl="3" indent="-1778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625600" marR="0" lvl="4" indent="-1651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23887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4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23887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Font typeface="Courier New"/>
              <a:buNone/>
              <a:defRPr sz="1800" b="0" i="0" u="none" strike="noStrike" cap="none">
                <a:solidFill>
                  <a:srgbClr val="888888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500" b="0" i="0" u="none" strike="noStrike" cap="none">
                <a:solidFill>
                  <a:srgbClr val="888888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400" b="0" i="0" u="none" strike="noStrike" cap="none">
                <a:solidFill>
                  <a:srgbClr val="888888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200" b="0" i="0" u="none" strike="noStrike" cap="none">
                <a:solidFill>
                  <a:srgbClr val="888888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200" b="0" i="0" u="none" strike="noStrike" cap="none">
                <a:solidFill>
                  <a:srgbClr val="888888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33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254000" marR="0" lvl="0" indent="-11430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Courier New"/>
              <a:buChar char="o"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609600" marR="0" lvl="1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939800" marR="0" lvl="2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295400" marR="0" lvl="3" indent="-1778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625600" marR="0" lvl="4" indent="-1651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629150" y="1369218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254000" marR="0" lvl="0" indent="-11430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Courier New"/>
              <a:buChar char="o"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609600" marR="0" lvl="1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939800" marR="0" lvl="2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295400" marR="0" lvl="3" indent="-1778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625600" marR="0" lvl="4" indent="-1651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629840" y="273843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33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629840" y="1260872"/>
            <a:ext cx="3868200" cy="617999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Font typeface="Courier New"/>
              <a:buNone/>
              <a:defRPr sz="18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5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4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2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2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2"/>
          </p:nvPr>
        </p:nvSpPr>
        <p:spPr>
          <a:xfrm>
            <a:off x="629840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254000" marR="0" lvl="0" indent="-11430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Courier New"/>
              <a:buChar char="o"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609600" marR="0" lvl="1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939800" marR="0" lvl="2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295400" marR="0" lvl="3" indent="-1778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625600" marR="0" lvl="4" indent="-1651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7999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Font typeface="Courier New"/>
              <a:buNone/>
              <a:defRPr sz="18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5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4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2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200" b="1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254000" marR="0" lvl="0" indent="-11430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Courier New"/>
              <a:buChar char="o"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609600" marR="0" lvl="1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939800" marR="0" lvl="2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295400" marR="0" lvl="3" indent="-1778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625600" marR="0" lvl="4" indent="-1651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33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629840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2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887390" y="740568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254000" marR="0" lvl="0" indent="-10160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Courier New"/>
              <a:buChar char="o"/>
              <a:defRPr sz="2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609600" marR="0" lvl="1" indent="-1270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939800" marR="0" lvl="2" indent="-1397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295400" marR="0" lvl="3" indent="-1651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625600" marR="0" lvl="4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892300" marR="0" lvl="5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2"/>
          </p:nvPr>
        </p:nvSpPr>
        <p:spPr>
          <a:xfrm>
            <a:off x="629840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Font typeface="Courier New"/>
              <a:buNone/>
              <a:defRPr sz="12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9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629840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Roboto Slab"/>
              <a:buNone/>
              <a:defRPr sz="2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pic" idx="2"/>
          </p:nvPr>
        </p:nvSpPr>
        <p:spPr>
          <a:xfrm>
            <a:off x="3887390" y="740568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45833"/>
              <a:buFont typeface="Courier New"/>
              <a:buNone/>
              <a:defRPr sz="2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52380"/>
              <a:buFont typeface="Courier New"/>
              <a:buNone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61111"/>
              <a:buFont typeface="Courier New"/>
              <a:buNone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73333"/>
              <a:buFont typeface="Courier New"/>
              <a:buNone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73333"/>
              <a:buFont typeface="Courier New"/>
              <a:buNone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29840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Font typeface="Courier New"/>
              <a:buNone/>
              <a:defRPr sz="12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1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9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Font typeface="Courier New"/>
              <a:buNone/>
              <a:defRPr sz="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1.png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33333"/>
              <a:buFont typeface="Roboto Slab"/>
              <a:buNone/>
              <a:defRPr sz="33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>
              <a:spcBef>
                <a:spcPts val="0"/>
              </a:spcBef>
              <a:buSzPct val="78571"/>
              <a:buNone/>
              <a:defRPr sz="1400"/>
            </a:lvl2pPr>
            <a:lvl3pPr lvl="2" indent="0">
              <a:spcBef>
                <a:spcPts val="0"/>
              </a:spcBef>
              <a:buSzPct val="78571"/>
              <a:buNone/>
              <a:defRPr sz="1400"/>
            </a:lvl3pPr>
            <a:lvl4pPr lvl="3" indent="0">
              <a:spcBef>
                <a:spcPts val="0"/>
              </a:spcBef>
              <a:buSzPct val="78571"/>
              <a:buNone/>
              <a:defRPr sz="1400"/>
            </a:lvl4pPr>
            <a:lvl5pPr lvl="4" indent="0">
              <a:spcBef>
                <a:spcPts val="0"/>
              </a:spcBef>
              <a:buSzPct val="78571"/>
              <a:buNone/>
              <a:defRPr sz="1400"/>
            </a:lvl5pPr>
            <a:lvl6pPr lvl="5" indent="0">
              <a:spcBef>
                <a:spcPts val="0"/>
              </a:spcBef>
              <a:buSzPct val="78571"/>
              <a:buNone/>
              <a:defRPr sz="1400"/>
            </a:lvl6pPr>
            <a:lvl7pPr lvl="6" indent="0">
              <a:spcBef>
                <a:spcPts val="0"/>
              </a:spcBef>
              <a:buSzPct val="78571"/>
              <a:buNone/>
              <a:defRPr sz="1400"/>
            </a:lvl7pPr>
            <a:lvl8pPr lvl="7" indent="0">
              <a:spcBef>
                <a:spcPts val="0"/>
              </a:spcBef>
              <a:buSzPct val="78571"/>
              <a:buNone/>
              <a:defRPr sz="1400"/>
            </a:lvl8pPr>
            <a:lvl9pPr lvl="8" indent="0">
              <a:spcBef>
                <a:spcPts val="0"/>
              </a:spcBef>
              <a:buSzPct val="78571"/>
              <a:buNone/>
              <a:defRPr sz="14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t" anchorCtr="0"/>
          <a:lstStyle>
            <a:lvl1pPr marL="254000" marR="0" lvl="0" indent="-114300" algn="l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Courier New"/>
              <a:buChar char="o"/>
              <a:defRPr sz="21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609600" marR="0" lvl="1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939800" marR="0" lvl="2" indent="-1524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5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295400" marR="0" lvl="3" indent="-1778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1625600" marR="0" lvl="4" indent="-165100" algn="l" rtl="0">
              <a:lnSpc>
                <a:spcPct val="90000"/>
              </a:lnSpc>
              <a:spcBef>
                <a:spcPts val="400"/>
              </a:spcBef>
              <a:buClr>
                <a:schemeClr val="accent4"/>
              </a:buClr>
              <a:buSzPct val="100000"/>
              <a:buFont typeface="Courier New"/>
              <a:buChar char="o"/>
              <a:defRPr sz="1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SzPct val="122222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SzPct val="122222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Shape 11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7800990" y="0"/>
            <a:ext cx="1349700" cy="515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Shape 12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8334487" y="4321287"/>
            <a:ext cx="645600" cy="645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NativeScript/functional-tests-core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jp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appium.io/slate/en/master/?javascript#appium-server-capabiliti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0.xml"/><Relationship Id="rId5" Type="http://schemas.openxmlformats.org/officeDocument/2006/relationships/image" Target="../media/image2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www.github.com/NativeScript/nativescript-facebook/blob/master/demo/e2e-tests/tests.j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gi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jp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/NativeScript/nativescript-dev-appium" TargetMode="External"/><Relationship Id="rId4" Type="http://schemas.openxmlformats.org/officeDocument/2006/relationships/hyperlink" Target="http://www.github.com/NativeScript/ns-dev-days-appium-plugin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ctrTitle"/>
          </p:nvPr>
        </p:nvSpPr>
        <p:spPr>
          <a:xfrm>
            <a:off x="0" y="841772"/>
            <a:ext cx="8112642" cy="1790700"/>
          </a:xfrm>
          <a:prstGeom prst="rect">
            <a:avLst/>
          </a:prstGeom>
        </p:spPr>
        <p:txBody>
          <a:bodyPr wrap="square" lIns="68575" tIns="68575" rIns="68575" bIns="6857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Introduction to </a:t>
            </a:r>
            <a:r>
              <a:rPr lang="en" dirty="0" smtClean="0"/>
              <a:t>Mobile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UI</a:t>
            </a:r>
            <a:br>
              <a:rPr lang="en-US" dirty="0" smtClean="0"/>
            </a:br>
            <a:r>
              <a:rPr lang="en" dirty="0" smtClean="0"/>
              <a:t> </a:t>
            </a:r>
            <a:r>
              <a:rPr lang="en" dirty="0"/>
              <a:t>Test Automation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subTitle" idx="1"/>
          </p:nvPr>
        </p:nvSpPr>
        <p:spPr>
          <a:xfrm>
            <a:off x="0" y="2701528"/>
            <a:ext cx="8112642" cy="12417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sz="3200" dirty="0" smtClean="0"/>
          </a:p>
          <a:p>
            <a:pPr lvl="0" rtl="0">
              <a:spcBef>
                <a:spcPts val="0"/>
              </a:spcBef>
              <a:buNone/>
            </a:pPr>
            <a:r>
              <a:rPr lang="en-US" sz="3200" dirty="0" smtClean="0"/>
              <a:t>@</a:t>
            </a:r>
            <a:r>
              <a:rPr lang="en-US" sz="3200" dirty="0" err="1" smtClean="0"/>
              <a:t>vchimev</a:t>
            </a:r>
            <a:r>
              <a:rPr lang="en-US" sz="3200" dirty="0"/>
              <a:t>	</a:t>
            </a:r>
            <a:r>
              <a:rPr lang="en-US" sz="3200" dirty="0" smtClean="0"/>
              <a:t>	@</a:t>
            </a:r>
            <a:r>
              <a:rPr lang="en-US" sz="3200" dirty="0" err="1" smtClean="0"/>
              <a:t>SvetoslavTsenov</a:t>
            </a:r>
            <a:endParaRPr lang="en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wrap="square" lIns="68575" tIns="68575" rIns="68575" bIns="6857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Our Story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Requirements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marL="139700" lvl="0" indent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/>
              <a:t>Do not reinvent the wheel</a:t>
            </a:r>
          </a:p>
          <a:p>
            <a:pPr marL="139700" lvl="0" rt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52380"/>
              <a:buFont typeface="Arial"/>
              <a:buNone/>
            </a:pPr>
            <a:r>
              <a:rPr lang="en-US" dirty="0" smtClean="0"/>
              <a:t>  </a:t>
            </a:r>
            <a:r>
              <a:rPr lang="en" dirty="0" smtClean="0"/>
              <a:t>Not </a:t>
            </a:r>
            <a:r>
              <a:rPr lang="en" dirty="0"/>
              <a:t>modify app under test</a:t>
            </a:r>
          </a:p>
          <a:p>
            <a:pPr marL="139700" lvl="0" indent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/>
              <a:t>Cross-platform tests</a:t>
            </a:r>
          </a:p>
          <a:p>
            <a:pPr marL="139700" lvl="0" indent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/>
              <a:t>Scale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Appium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marL="0" lvl="0" indent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Open source mobile testing framework</a:t>
            </a:r>
          </a:p>
          <a:p>
            <a:pPr marL="0" lvl="0" indent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Not modify app under test</a:t>
            </a:r>
          </a:p>
          <a:p>
            <a:pPr marL="0" lvl="0" indent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Use language of choice</a:t>
            </a:r>
          </a:p>
          <a:p>
            <a:pPr marL="0" lv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Use known APIs (webdriver)</a:t>
            </a:r>
          </a:p>
        </p:txBody>
      </p:sp>
      <p:pic>
        <p:nvPicPr>
          <p:cNvPr id="180" name="Shape 180" descr="appium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475" y="273844"/>
            <a:ext cx="2216000" cy="153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75855" y="1579418"/>
            <a:ext cx="6691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Functional Tests Core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22444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2400" dirty="0">
                <a:solidFill>
                  <a:schemeClr val="accent4"/>
                </a:solidFill>
                <a:hlinkClick r:id="rId3"/>
              </a:rPr>
              <a:t>www.github.com/NativeScript/functional-tests-core</a:t>
            </a:r>
            <a:endParaRPr lang="en-US" sz="2400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5855" y="1043648"/>
            <a:ext cx="1537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Open source</a:t>
            </a:r>
            <a:endParaRPr lang="en-US" sz="1800" dirty="0"/>
          </a:p>
        </p:txBody>
      </p:sp>
      <p:sp>
        <p:nvSpPr>
          <p:cNvPr id="10" name="TextBox 9"/>
          <p:cNvSpPr txBox="1"/>
          <p:nvPr/>
        </p:nvSpPr>
        <p:spPr>
          <a:xfrm>
            <a:off x="3643746" y="969727"/>
            <a:ext cx="955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Java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234544" y="969727"/>
            <a:ext cx="1233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 smtClean="0"/>
              <a:t>Appium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544782" y="1794861"/>
            <a:ext cx="2542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Easy to write tests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09208" y="1794861"/>
            <a:ext cx="3827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smtClean="0"/>
              <a:t>Single </a:t>
            </a:r>
            <a:r>
              <a:rPr lang="en-US" sz="1800" dirty="0" smtClean="0"/>
              <a:t>code base </a:t>
            </a:r>
            <a:r>
              <a:rPr lang="en-US" sz="1800" smtClean="0"/>
              <a:t>for both platforms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75855" y="2409762"/>
            <a:ext cx="6068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Extended gesture and action support</a:t>
            </a:r>
            <a:endParaRPr lang="en-US" sz="1800" dirty="0"/>
          </a:p>
        </p:txBody>
      </p:sp>
      <p:sp>
        <p:nvSpPr>
          <p:cNvPr id="20" name="TextBox 19"/>
          <p:cNvSpPr txBox="1"/>
          <p:nvPr/>
        </p:nvSpPr>
        <p:spPr>
          <a:xfrm>
            <a:off x="775855" y="2934095"/>
            <a:ext cx="3629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Image comparison </a:t>
            </a:r>
            <a:endParaRPr lang="en-US" sz="1800" dirty="0"/>
          </a:p>
        </p:txBody>
      </p:sp>
      <p:sp>
        <p:nvSpPr>
          <p:cNvPr id="21" name="TextBox 20"/>
          <p:cNvSpPr txBox="1"/>
          <p:nvPr/>
        </p:nvSpPr>
        <p:spPr>
          <a:xfrm>
            <a:off x="775855" y="3537559"/>
            <a:ext cx="342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Device management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775855" y="4141023"/>
            <a:ext cx="3089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Reporting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6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747 " pathEditMode="relative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156 0.4605 " pathEditMode="relative" ptsTypes="AA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/>
      <p:bldP spid="3" grpId="1"/>
      <p:bldP spid="6" grpId="0"/>
      <p:bldP spid="10" grpId="1"/>
      <p:bldP spid="12" grpId="0"/>
      <p:bldP spid="15" grpId="0"/>
      <p:bldP spid="18" grpId="0"/>
      <p:bldP spid="19" grpId="0"/>
      <p:bldP spid="20" grpId="0"/>
      <p:bldP spid="21" grpId="0"/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311700" y="253200"/>
            <a:ext cx="8520600" cy="5727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nativescript-dev-appium</a:t>
            </a:r>
          </a:p>
        </p:txBody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311700" y="1127475"/>
            <a:ext cx="7749900" cy="36330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 u="sng"/>
          </a:p>
          <a:p>
            <a:pPr lvl="0" rtl="0">
              <a:spcBef>
                <a:spcPts val="0"/>
              </a:spcBef>
              <a:buNone/>
            </a:pPr>
            <a:endParaRPr u="sng"/>
          </a:p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93" name="Shape 193" descr="image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152471"/>
            <a:ext cx="1625074" cy="1625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 descr="logo_JavaScrip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4425" y="1152475"/>
            <a:ext cx="1625074" cy="1625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Shape 195" descr="appium-home-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9500" y="1152475"/>
            <a:ext cx="2437611" cy="1625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Shape 196" descr="AndroidPIT-android-O-Oreo-2065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3104125"/>
            <a:ext cx="1625072" cy="146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 descr="knowledge_graph_logo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74587" y="3104125"/>
            <a:ext cx="1464749" cy="146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 descr="1024px-Mocha_(JavaScript_framework)_(logo).svg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490412" y="3104124"/>
            <a:ext cx="1295774" cy="13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Shape 199" descr="webdriverio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211950" y="1139975"/>
            <a:ext cx="1464749" cy="165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Installation</a:t>
            </a:r>
          </a:p>
        </p:txBody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311700" y="1137325"/>
            <a:ext cx="8520600" cy="3416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dirty="0" err="1"/>
              <a:t>npm</a:t>
            </a:r>
            <a:r>
              <a:rPr lang="en" dirty="0"/>
              <a:t> install </a:t>
            </a:r>
            <a:r>
              <a:rPr lang="en" dirty="0" err="1"/>
              <a:t>nativescript</a:t>
            </a:r>
            <a:r>
              <a:rPr lang="en" dirty="0"/>
              <a:t>-dev-</a:t>
            </a:r>
            <a:r>
              <a:rPr lang="en" dirty="0" err="1"/>
              <a:t>appium</a:t>
            </a:r>
            <a:r>
              <a:rPr lang="en" dirty="0"/>
              <a:t> --</a:t>
            </a:r>
            <a:r>
              <a:rPr lang="en" dirty="0" smtClean="0"/>
              <a:t>save-dev</a:t>
            </a:r>
            <a:endParaRPr lang="en" dirty="0"/>
          </a:p>
          <a:p>
            <a:pPr marL="0" lvl="0" indent="0">
              <a:spcBef>
                <a:spcPts val="0"/>
              </a:spcBef>
              <a:buNone/>
            </a:pPr>
            <a:endParaRPr lang="en-US" b="1" dirty="0" smtClean="0"/>
          </a:p>
          <a:p>
            <a:pPr marL="0" lvl="0" indent="0">
              <a:spcBef>
                <a:spcPts val="0"/>
              </a:spcBef>
              <a:buNone/>
            </a:pPr>
            <a:r>
              <a:rPr lang="en" b="1" dirty="0" err="1" smtClean="0"/>
              <a:t>npm</a:t>
            </a:r>
            <a:r>
              <a:rPr lang="en" b="1" dirty="0" smtClean="0"/>
              <a:t> </a:t>
            </a:r>
            <a:r>
              <a:rPr lang="en" b="1" dirty="0"/>
              <a:t>install -g </a:t>
            </a:r>
            <a:r>
              <a:rPr lang="en" b="1" dirty="0" err="1" smtClean="0"/>
              <a:t>appium</a:t>
            </a:r>
            <a:endParaRPr lang="en-US" b="1" dirty="0" smtClean="0"/>
          </a:p>
          <a:p>
            <a:pPr marL="0" lvl="0" indent="0">
              <a:spcBef>
                <a:spcPts val="0"/>
              </a:spcBef>
              <a:buNone/>
            </a:pPr>
            <a:endParaRPr lang="en" b="1" dirty="0"/>
          </a:p>
          <a:p>
            <a:pPr marL="711200" lvl="0" indent="-114300">
              <a:spcBef>
                <a:spcPts val="0"/>
              </a:spcBef>
              <a:buNone/>
            </a:pPr>
            <a:r>
              <a:rPr lang="en" dirty="0" smtClean="0"/>
              <a:t>-</a:t>
            </a:r>
            <a:r>
              <a:rPr lang="en" dirty="0" err="1"/>
              <a:t>wd</a:t>
            </a:r>
            <a:r>
              <a:rPr lang="en" dirty="0"/>
              <a:t>	</a:t>
            </a:r>
          </a:p>
          <a:p>
            <a:pPr marL="711200" lvl="0" indent="-114300">
              <a:spcBef>
                <a:spcPts val="0"/>
              </a:spcBef>
              <a:buNone/>
            </a:pPr>
            <a:r>
              <a:rPr lang="en" dirty="0"/>
              <a:t>-</a:t>
            </a:r>
            <a:r>
              <a:rPr lang="en" dirty="0" err="1"/>
              <a:t>tslib</a:t>
            </a:r>
            <a:r>
              <a:rPr lang="en" dirty="0"/>
              <a:t>(</a:t>
            </a:r>
            <a:r>
              <a:rPr lang="en" dirty="0" err="1"/>
              <a:t>async</a:t>
            </a:r>
            <a:r>
              <a:rPr lang="en" dirty="0"/>
              <a:t>/await)</a:t>
            </a:r>
          </a:p>
          <a:p>
            <a:pPr marL="711200" lvl="0" indent="-114300">
              <a:spcBef>
                <a:spcPts val="0"/>
              </a:spcBef>
              <a:buNone/>
            </a:pPr>
            <a:r>
              <a:rPr lang="en" dirty="0"/>
              <a:t>-mocha</a:t>
            </a:r>
          </a:p>
          <a:p>
            <a:pPr marL="711200" lvl="0" indent="-114300">
              <a:spcBef>
                <a:spcPts val="0"/>
              </a:spcBef>
              <a:buNone/>
            </a:pPr>
            <a:r>
              <a:rPr lang="en" dirty="0"/>
              <a:t>-</a:t>
            </a:r>
            <a:r>
              <a:rPr lang="en" dirty="0" err="1"/>
              <a:t>typings</a:t>
            </a:r>
            <a:endParaRPr lang="en" dirty="0"/>
          </a:p>
          <a:p>
            <a:pPr marL="711200" lvl="0" indent="-114300" rtl="0">
              <a:spcBef>
                <a:spcPts val="0"/>
              </a:spcBef>
              <a:buNone/>
            </a:pPr>
            <a:r>
              <a:rPr lang="en" dirty="0"/>
              <a:t>-reporting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309360" y="154141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Shape 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6875" y="29837"/>
            <a:ext cx="5370250" cy="508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ctrTitle"/>
          </p:nvPr>
        </p:nvSpPr>
        <p:spPr>
          <a:xfrm>
            <a:off x="792271" y="1637292"/>
            <a:ext cx="6858000" cy="1092300"/>
          </a:xfrm>
          <a:prstGeom prst="rect">
            <a:avLst/>
          </a:prstGeom>
        </p:spPr>
        <p:txBody>
          <a:bodyPr wrap="square" lIns="68575" tIns="68575" rIns="68575" bIns="68575" anchor="b" anchorCtr="0">
            <a:noAutofit/>
          </a:bodyPr>
          <a:lstStyle/>
          <a:p>
            <a:pPr marL="254000" lvl="0" indent="-184150" rtl="0">
              <a:spcBef>
                <a:spcPts val="80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/>
              <a:t>If you don’t configure it, it won’t work. </a:t>
            </a:r>
            <a:r>
              <a:rPr lang="en" sz="3000" dirty="0"/>
              <a:t>;)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325518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80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/>
              <a:t>Appium config file:</a:t>
            </a:r>
          </a:p>
        </p:txBody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marL="68580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Platform name</a:t>
            </a:r>
          </a:p>
          <a:p>
            <a:pPr marL="68580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Platform version</a:t>
            </a:r>
          </a:p>
          <a:p>
            <a:pPr marL="68580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Device name</a:t>
            </a:r>
          </a:p>
          <a:p>
            <a:pPr marL="68580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dirty="0"/>
              <a:t>A</a:t>
            </a:r>
            <a:r>
              <a:rPr lang="en" dirty="0" err="1" smtClean="0"/>
              <a:t>pplication</a:t>
            </a:r>
            <a:r>
              <a:rPr lang="en-US" dirty="0" smtClean="0"/>
              <a:t> path</a:t>
            </a:r>
            <a:endParaRPr lang="en" dirty="0"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2000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900" dirty="0">
                <a:solidFill>
                  <a:srgbClr val="1155CC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https://appium.io/slate/en/master/?javascript#appium-server-capabilities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1900" dirty="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About Us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28650" y="4226719"/>
            <a:ext cx="3886200" cy="4059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Svetoslav </a:t>
            </a:r>
            <a:r>
              <a:rPr lang="en" dirty="0" err="1"/>
              <a:t>Tsenov</a:t>
            </a:r>
            <a:endParaRPr lang="en" dirty="0"/>
          </a:p>
        </p:txBody>
      </p:sp>
      <p:sp>
        <p:nvSpPr>
          <p:cNvPr id="115" name="Shape 115"/>
          <p:cNvSpPr txBox="1">
            <a:spLocks noGrp="1"/>
          </p:cNvSpPr>
          <p:nvPr>
            <p:ph type="body" idx="2"/>
          </p:nvPr>
        </p:nvSpPr>
        <p:spPr>
          <a:xfrm>
            <a:off x="4629150" y="4226719"/>
            <a:ext cx="3886200" cy="4059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Vasil </a:t>
            </a:r>
            <a:r>
              <a:rPr lang="en" dirty="0" err="1"/>
              <a:t>Chimev</a:t>
            </a:r>
            <a:endParaRPr lang="en" dirty="0"/>
          </a:p>
        </p:txBody>
      </p:sp>
      <p:pic>
        <p:nvPicPr>
          <p:cNvPr id="116" name="Shape 116" descr="tsenov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1369225"/>
            <a:ext cx="28575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 descr="vchimev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9150" y="1369225"/>
            <a:ext cx="2857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iphy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231"/>
          <p:cNvSpPr txBox="1">
            <a:spLocks noGrp="1"/>
          </p:cNvSpPr>
          <p:nvPr>
            <p:ph type="ctrTitle"/>
          </p:nvPr>
        </p:nvSpPr>
        <p:spPr>
          <a:xfrm>
            <a:off x="1143000" y="416859"/>
            <a:ext cx="6858000" cy="911248"/>
          </a:xfrm>
          <a:prstGeom prst="rect">
            <a:avLst/>
          </a:prstGeom>
        </p:spPr>
        <p:txBody>
          <a:bodyPr wrap="square" lIns="68575" tIns="68575" rIns="68575" bIns="6857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Demo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000" mute="1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Ready To Execute</a:t>
            </a:r>
          </a:p>
        </p:txBody>
      </p:sp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dirty="0"/>
              <a:t>  Note: </a:t>
            </a:r>
          </a:p>
          <a:p>
            <a:pPr marL="68580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Device name</a:t>
            </a:r>
          </a:p>
          <a:p>
            <a:pPr marL="68580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App path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dirty="0"/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npm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 run e2e -- --</a:t>
            </a: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runType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=android23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wrap="square" lIns="68575" tIns="68575" rIns="68575" bIns="6857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Benefits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Locators</a:t>
            </a:r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 err="1" smtClean="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driver.locators.lis</a:t>
            </a:r>
            <a:r>
              <a:rPr lang="en-US" dirty="0" smtClean="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 dirty="0" smtClean="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View</a:t>
            </a:r>
            <a:endParaRPr lang="en" dirty="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>
                <a:solidFill>
                  <a:srgbClr val="24292E"/>
                </a:solidFill>
                <a:highlight>
                  <a:srgbClr val="FFFFFF"/>
                </a:highlight>
              </a:rPr>
              <a:t>Android: </a:t>
            </a:r>
            <a:r>
              <a:rPr lang="en" dirty="0" err="1">
                <a:solidFill>
                  <a:srgbClr val="032F6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android.widget.ListView</a:t>
            </a:r>
            <a:endParaRPr lang="en" dirty="0">
              <a:solidFill>
                <a:srgbClr val="032F6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>
                <a:solidFill>
                  <a:srgbClr val="24292E"/>
                </a:solidFill>
                <a:highlight>
                  <a:srgbClr val="FFFFFF"/>
                </a:highlight>
              </a:rPr>
              <a:t>&lt;= iOS 9: </a:t>
            </a:r>
            <a:r>
              <a:rPr lang="en" dirty="0" err="1">
                <a:solidFill>
                  <a:srgbClr val="032F6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UIATable</a:t>
            </a:r>
            <a:endParaRPr lang="en" dirty="0">
              <a:solidFill>
                <a:srgbClr val="032F6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>
                <a:solidFill>
                  <a:srgbClr val="24292E"/>
                </a:solidFill>
                <a:highlight>
                  <a:srgbClr val="FFFFFF"/>
                </a:highlight>
              </a:rPr>
              <a:t>&gt;= iOS 10: </a:t>
            </a:r>
            <a:r>
              <a:rPr lang="en" dirty="0" err="1">
                <a:solidFill>
                  <a:srgbClr val="032F6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XCUIElementTypeTable</a:t>
            </a:r>
            <a:endParaRPr lang="en" dirty="0">
              <a:solidFill>
                <a:srgbClr val="032F6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Find Strategies</a:t>
            </a:r>
          </a:p>
        </p:txBody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findElementByText()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findElementByXPath()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findElementByClassName()</a:t>
            </a:r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findElementByAccessibilityId()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Actions			</a:t>
            </a: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" dirty="0" smtClean="0"/>
              <a:t>Gestures</a:t>
            </a:r>
            <a:endParaRPr lang="en" dirty="0"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38862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Tap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DoubleTap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Click</a:t>
            </a:r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629150" y="1369218"/>
            <a:ext cx="38862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Scroll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Swipe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ScrollTo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Element Helper Methods</a:t>
            </a:r>
          </a:p>
        </p:txBody>
      </p:sp>
      <p:sp>
        <p:nvSpPr>
          <p:cNvPr id="267" name="Shape 267"/>
          <p:cNvSpPr txBox="1">
            <a:spLocks noGrp="1"/>
          </p:cNvSpPr>
          <p:nvPr>
            <p:ph type="body" idx="1"/>
          </p:nvPr>
        </p:nvSpPr>
        <p:spPr>
          <a:xfrm>
            <a:off x="628650" y="1064418"/>
            <a:ext cx="38862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isDisplayed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()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waitForExist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()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waitForNotExist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()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getAttribute</a:t>
            </a:r>
            <a:r>
              <a:rPr lang="en" dirty="0" smtClean="0"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lang="en-US" dirty="0" smtClean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dirty="0">
                <a:latin typeface="Courier New"/>
                <a:ea typeface="Courier New"/>
                <a:cs typeface="Courier New"/>
                <a:sym typeface="Courier New"/>
              </a:rPr>
              <a:t>s</a:t>
            </a:r>
            <a:r>
              <a:rPr lang="en-US" dirty="0" smtClean="0">
                <a:latin typeface="Courier New"/>
                <a:ea typeface="Courier New"/>
                <a:cs typeface="Courier New"/>
                <a:sym typeface="Courier New"/>
              </a:rPr>
              <a:t>ource()</a:t>
            </a:r>
            <a:endParaRPr lang="en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8" name="Shape 268"/>
          <p:cNvSpPr txBox="1">
            <a:spLocks noGrp="1"/>
          </p:cNvSpPr>
          <p:nvPr>
            <p:ph type="body" idx="2"/>
          </p:nvPr>
        </p:nvSpPr>
        <p:spPr>
          <a:xfrm>
            <a:off x="4629150" y="1369218"/>
            <a:ext cx="38862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52380"/>
              <a:buFont typeface="Arial"/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size()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52380"/>
              <a:buFont typeface="Arial"/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location()</a:t>
            </a:r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exists()</a:t>
            </a:r>
          </a:p>
          <a:p>
            <a:pPr lv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52380"/>
              <a:buFont typeface="Arial"/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text()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38862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600"/>
          </a:p>
          <a:p>
            <a:pPr lvl="0">
              <a:spcBef>
                <a:spcPts val="0"/>
              </a:spcBef>
              <a:buNone/>
            </a:pPr>
            <a:r>
              <a:rPr lang="en" sz="3600"/>
              <a:t>Typings</a:t>
            </a:r>
          </a:p>
        </p:txBody>
      </p:sp>
      <p:sp>
        <p:nvSpPr>
          <p:cNvPr id="275" name="Shape 275"/>
          <p:cNvSpPr txBox="1">
            <a:spLocks noGrp="1"/>
          </p:cNvSpPr>
          <p:nvPr>
            <p:ph type="body" idx="2"/>
          </p:nvPr>
        </p:nvSpPr>
        <p:spPr>
          <a:xfrm>
            <a:off x="4629150" y="1369218"/>
            <a:ext cx="38862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3600"/>
          </a:p>
          <a:p>
            <a:pPr lvl="0">
              <a:spcBef>
                <a:spcPts val="0"/>
              </a:spcBef>
              <a:buNone/>
            </a:pPr>
            <a:r>
              <a:rPr lang="en" sz="3600"/>
              <a:t>Async/Await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Image Comparison</a:t>
            </a:r>
          </a:p>
        </p:txBody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451850" y="1385293"/>
            <a:ext cx="78867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marL="0" lvl="0" indent="0" rtl="0">
              <a:lnSpc>
                <a:spcPct val="200000"/>
              </a:lnSpc>
              <a:spcBef>
                <a:spcPts val="0"/>
              </a:spcBef>
              <a:buNone/>
            </a:pPr>
            <a:endParaRPr sz="3000">
              <a:solidFill>
                <a:srgbClr val="24292E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 sz="30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driver.</a:t>
            </a:r>
            <a:r>
              <a:rPr lang="en" sz="3000">
                <a:solidFill>
                  <a:srgbClr val="6F42C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compareScreen</a:t>
            </a:r>
            <a:r>
              <a:rPr lang="en" sz="30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3000">
                <a:solidFill>
                  <a:srgbClr val="032F6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"page.png"</a:t>
            </a:r>
            <a:r>
              <a:rPr lang="en" sz="3000">
                <a:solidFill>
                  <a:srgbClr val="24292E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Open source cloud builds - Sauce Labs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nativescript-facebook plugin:</a:t>
            </a:r>
          </a:p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rgbClr val="1155CC"/>
                </a:solidFill>
                <a:hlinkClick r:id="rId3"/>
              </a:rPr>
              <a:t>www.github.com/NativeScript/nativescript-facebook/blob/master/demo/e2e-tests/tests.js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7" name="Shape 287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Integration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hape 122" descr="giphy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wrap="square" lIns="68575" tIns="68575" rIns="68575" bIns="6857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Drawbacks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 txBox="1">
            <a:spLocks noGrp="1"/>
          </p:cNvSpPr>
          <p:nvPr>
            <p:ph type="body" idx="1"/>
          </p:nvPr>
        </p:nvSpPr>
        <p:spPr>
          <a:xfrm>
            <a:off x="530425" y="2109750"/>
            <a:ext cx="7513200" cy="9240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Relies</a:t>
            </a:r>
            <a:r>
              <a:rPr lang="en">
                <a:solidFill>
                  <a:schemeClr val="dk1"/>
                </a:solidFill>
              </a:rPr>
              <a:t> on </a:t>
            </a:r>
            <a:r>
              <a:rPr lang="en"/>
              <a:t>A</a:t>
            </a:r>
            <a:r>
              <a:rPr lang="en">
                <a:solidFill>
                  <a:schemeClr val="dk1"/>
                </a:solidFill>
              </a:rPr>
              <a:t>ppium team for supporting new OS versions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Shape 302" descr="image_uploaded_from_io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Shape 303"/>
          <p:cNvSpPr txBox="1"/>
          <p:nvPr/>
        </p:nvSpPr>
        <p:spPr>
          <a:xfrm>
            <a:off x="6549375" y="4927225"/>
            <a:ext cx="3893100" cy="45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4" name="Shape 304"/>
          <p:cNvSpPr txBox="1"/>
          <p:nvPr/>
        </p:nvSpPr>
        <p:spPr>
          <a:xfrm>
            <a:off x="100" y="0"/>
            <a:ext cx="9144000" cy="736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 b="1">
                <a:solidFill>
                  <a:srgbClr val="FFFFFF"/>
                </a:solidFill>
              </a:rPr>
              <a:t>BRACE  YOURSELVES</a:t>
            </a:r>
          </a:p>
        </p:txBody>
      </p:sp>
      <p:sp>
        <p:nvSpPr>
          <p:cNvPr id="305" name="Shape 305"/>
          <p:cNvSpPr txBox="1"/>
          <p:nvPr/>
        </p:nvSpPr>
        <p:spPr>
          <a:xfrm>
            <a:off x="100" y="4114800"/>
            <a:ext cx="9144000" cy="1028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 b="1">
                <a:solidFill>
                  <a:srgbClr val="FFFFFF"/>
                </a:solidFill>
              </a:rPr>
              <a:t>AUTUMN IS HERE</a:t>
            </a:r>
          </a:p>
        </p:txBody>
      </p:sp>
      <p:pic>
        <p:nvPicPr>
          <p:cNvPr id="306" name="Shape 306" descr="ios1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3375" y="788404"/>
            <a:ext cx="1285100" cy="128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Shape 307" descr="and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0350" y="788400"/>
            <a:ext cx="2294826" cy="12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</a:t>
            </a:r>
            <a:r>
              <a:rPr lang="en-US" dirty="0" smtClean="0"/>
              <a:t>ativescript-dev-appium@3.0.0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076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>
            <a:spLocks noGrp="1"/>
          </p:cNvSpPr>
          <p:nvPr>
            <p:ph type="title"/>
          </p:nvPr>
        </p:nvSpPr>
        <p:spPr>
          <a:xfrm>
            <a:off x="0" y="2077591"/>
            <a:ext cx="9056318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dirty="0"/>
              <a:t>Where We Are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Shape 317" descr="giphy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Where We Are</a:t>
            </a:r>
          </a:p>
        </p:txBody>
      </p:sp>
      <p:sp>
        <p:nvSpPr>
          <p:cNvPr id="323" name="Shape 323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marL="0" lvl="0" indent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Continuous Integration system scales greatly</a:t>
            </a:r>
          </a:p>
          <a:p>
            <a:pPr marL="0" lvl="0" indent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Aware of issues in 10 to 30 min per app</a:t>
            </a:r>
          </a:p>
          <a:p>
            <a:pPr marL="0" lvl="0" indent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Heavily testing on pull requests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Numbers</a:t>
            </a:r>
          </a:p>
        </p:txBody>
      </p:sp>
      <p:sp>
        <p:nvSpPr>
          <p:cNvPr id="329" name="Shape 329"/>
          <p:cNvSpPr txBox="1">
            <a:spLocks noGrp="1"/>
          </p:cNvSpPr>
          <p:nvPr>
            <p:ph type="body" idx="1"/>
          </p:nvPr>
        </p:nvSpPr>
        <p:spPr>
          <a:xfrm>
            <a:off x="628650" y="1369225"/>
            <a:ext cx="73533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  &gt; 10 real test devices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&gt; 15 build machines (10 OS X, 4 Linux, 3 Windows)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&gt; 2000 tests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&gt; 600 CI jobs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&gt; 8000 images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Shape 334" descr="enjoy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Links</a:t>
            </a:r>
          </a:p>
        </p:txBody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28650" y="1369225"/>
            <a:ext cx="75969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/>
              <a:t>Repository: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 smtClean="0">
                <a:solidFill>
                  <a:srgbClr val="1155CC"/>
                </a:solidFill>
                <a:hlinkClick r:id="rId3"/>
              </a:rPr>
              <a:t>www.github.com/NativeScript/nativescript-dev-appium</a:t>
            </a:r>
            <a:endParaRPr lang="en-US" dirty="0" smtClean="0"/>
          </a:p>
          <a:p>
            <a:pPr>
              <a:lnSpc>
                <a:spcPct val="150000"/>
              </a:lnSpc>
              <a:buNone/>
            </a:pPr>
            <a:r>
              <a:rPr lang="en" dirty="0" smtClean="0"/>
              <a:t>Demos</a:t>
            </a:r>
            <a:r>
              <a:rPr lang="en" dirty="0"/>
              <a:t>:</a:t>
            </a:r>
            <a:endParaRPr lang="en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  <a:buNone/>
            </a:pPr>
            <a:r>
              <a:rPr lang="en" dirty="0" smtClean="0">
                <a:solidFill>
                  <a:srgbClr val="1155CC"/>
                </a:solidFill>
                <a:hlinkClick r:id="rId4"/>
              </a:rPr>
              <a:t>www.github.com/NativeScript/ns-dev-days-appium-plugin</a:t>
            </a:r>
            <a:endParaRPr lang="en-US" dirty="0" smtClean="0">
              <a:solidFill>
                <a:srgbClr val="1155CC"/>
              </a:solidFill>
              <a:hlinkClick r:id="rId4"/>
            </a:endParaRPr>
          </a:p>
          <a:p>
            <a:pPr>
              <a:lnSpc>
                <a:spcPct val="150000"/>
              </a:lnSpc>
              <a:buNone/>
            </a:pPr>
            <a:r>
              <a:rPr lang="en-US" dirty="0" smtClean="0">
                <a:solidFill>
                  <a:srgbClr val="1155CC"/>
                </a:solidFill>
                <a:hlinkClick r:id="rId4"/>
              </a:rPr>
              <a:t>www.github.com/NativeScript/nativescript-angular/tree/master/e2e</a:t>
            </a: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975" y="0"/>
            <a:ext cx="91769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4960307" y="3507288"/>
            <a:ext cx="11774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 </a:t>
            </a:r>
            <a:r>
              <a:rPr lang="en-US" sz="1600" dirty="0" smtClean="0">
                <a:solidFill>
                  <a:srgbClr val="FF0000"/>
                </a:solidFill>
              </a:rPr>
              <a:t>F O O D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wrap="square" lIns="68575" tIns="68575" rIns="68575" bIns="6857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wrap="square" lIns="68575" tIns="68575" rIns="68575" bIns="6857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Thank you!</a:t>
            </a:r>
          </a:p>
        </p:txBody>
      </p:sp>
      <p:sp>
        <p:nvSpPr>
          <p:cNvPr id="351" name="Shape 351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>
              <a:spcBef>
                <a:spcPts val="0"/>
              </a:spcBef>
            </a:pPr>
            <a:endParaRPr lang="en-US" sz="2800" dirty="0"/>
          </a:p>
          <a:p>
            <a:pPr lvl="0">
              <a:spcBef>
                <a:spcPts val="0"/>
              </a:spcBef>
            </a:pPr>
            <a:r>
              <a:rPr lang="en-US" sz="2800" dirty="0" smtClean="0"/>
              <a:t>@</a:t>
            </a:r>
            <a:r>
              <a:rPr lang="en-US" sz="2800" dirty="0" err="1" smtClean="0"/>
              <a:t>vchimev</a:t>
            </a:r>
            <a:r>
              <a:rPr lang="en-US" sz="2800" dirty="0" smtClean="0"/>
              <a:t>		@</a:t>
            </a:r>
            <a:r>
              <a:rPr lang="en-US" sz="2800" dirty="0" err="1" smtClean="0"/>
              <a:t>SvetoslavTsenov</a:t>
            </a:r>
            <a:endParaRPr lang="en" sz="2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628650" y="2074650"/>
            <a:ext cx="73680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Do you test your mobile apps?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0" y="1080445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 algn="ctr">
              <a:spcBef>
                <a:spcPts val="0"/>
              </a:spcBef>
              <a:buClr>
                <a:schemeClr val="dk1"/>
              </a:buClr>
              <a:buSzPct val="33333"/>
              <a:buFont typeface="Arial"/>
              <a:buNone/>
            </a:pPr>
            <a:r>
              <a:rPr lang="en" dirty="0"/>
              <a:t>Usual Excuses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28650" y="2074645"/>
            <a:ext cx="3886200" cy="9942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 rt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52380"/>
              <a:buFont typeface="Arial"/>
              <a:buNone/>
            </a:pPr>
            <a:r>
              <a:rPr lang="en" dirty="0"/>
              <a:t>Not enough time</a:t>
            </a:r>
          </a:p>
        </p:txBody>
      </p:sp>
      <p:sp>
        <p:nvSpPr>
          <p:cNvPr id="139" name="Shape 139"/>
          <p:cNvSpPr txBox="1">
            <a:spLocks noGrp="1"/>
          </p:cNvSpPr>
          <p:nvPr>
            <p:ph type="body" idx="2"/>
          </p:nvPr>
        </p:nvSpPr>
        <p:spPr>
          <a:xfrm>
            <a:off x="4320400" y="2104649"/>
            <a:ext cx="3886200" cy="9342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 rtl="0">
              <a:lnSpc>
                <a:spcPct val="200000"/>
              </a:lnSpc>
              <a:spcBef>
                <a:spcPts val="0"/>
              </a:spcBef>
              <a:buClr>
                <a:schemeClr val="dk1"/>
              </a:buClr>
              <a:buSzPct val="52380"/>
              <a:buFont typeface="Arial"/>
              <a:buNone/>
            </a:pPr>
            <a:r>
              <a:rPr lang="en" dirty="0"/>
              <a:t>No appropriate tools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0" build="p"/>
      <p:bldP spid="13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1436125" y="2714100"/>
            <a:ext cx="1410900" cy="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5517325" y="2714100"/>
            <a:ext cx="1049700" cy="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639000" y="2714100"/>
            <a:ext cx="493500" cy="297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4941050" y="2777375"/>
            <a:ext cx="366900" cy="297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733875" y="3903500"/>
            <a:ext cx="398700" cy="2973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4928400" y="3897175"/>
            <a:ext cx="417600" cy="335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1" name="Shape 151"/>
          <p:cNvSpPr/>
          <p:nvPr/>
        </p:nvSpPr>
        <p:spPr>
          <a:xfrm>
            <a:off x="5567375" y="3840225"/>
            <a:ext cx="1701900" cy="107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hape 156" descr="writ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</p:spPr>
        <p:txBody>
          <a:bodyPr wrap="square" lIns="68575" tIns="68575" rIns="68575" bIns="6857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Agenda</a:t>
            </a:r>
          </a:p>
        </p:txBody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</p:spPr>
        <p:txBody>
          <a:bodyPr wrap="square" lIns="68575" tIns="68575" rIns="68575" bIns="6857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err="1"/>
              <a:t>nativescript</a:t>
            </a:r>
            <a:r>
              <a:rPr lang="en" dirty="0"/>
              <a:t>-dev-</a:t>
            </a:r>
            <a:r>
              <a:rPr lang="en" dirty="0" err="1"/>
              <a:t>appium</a:t>
            </a:r>
            <a:r>
              <a:rPr lang="en" dirty="0" smtClean="0"/>
              <a:t>:</a:t>
            </a:r>
            <a:endParaRPr lang="en-US" dirty="0" smtClean="0"/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228600" lvl="0" indent="0" rtl="0">
              <a:spcBef>
                <a:spcPts val="0"/>
              </a:spcBef>
              <a:buNone/>
            </a:pPr>
            <a:r>
              <a:rPr lang="en" dirty="0" smtClean="0"/>
              <a:t>Installation</a:t>
            </a:r>
            <a:endParaRPr lang="en" dirty="0"/>
          </a:p>
          <a:p>
            <a:pPr marL="228600" lvl="0" indent="0" rtl="0">
              <a:spcBef>
                <a:spcPts val="0"/>
              </a:spcBef>
              <a:buNone/>
            </a:pPr>
            <a:r>
              <a:rPr lang="en" dirty="0"/>
              <a:t>Configuration</a:t>
            </a:r>
          </a:p>
          <a:p>
            <a:pPr marL="228600" lvl="0" indent="0" rtl="0">
              <a:spcBef>
                <a:spcPts val="0"/>
              </a:spcBef>
              <a:buNone/>
            </a:pPr>
            <a:r>
              <a:rPr lang="en" dirty="0"/>
              <a:t>Demo</a:t>
            </a:r>
          </a:p>
          <a:p>
            <a:pPr marL="228600" lvl="0" indent="0" rtl="0">
              <a:spcBef>
                <a:spcPts val="0"/>
              </a:spcBef>
              <a:buNone/>
            </a:pPr>
            <a:r>
              <a:rPr lang="en" dirty="0"/>
              <a:t>Benefits</a:t>
            </a:r>
          </a:p>
          <a:p>
            <a:pPr marL="228600" lvl="0" indent="0" rtl="0">
              <a:spcBef>
                <a:spcPts val="0"/>
              </a:spcBef>
              <a:buNone/>
            </a:pPr>
            <a:r>
              <a:rPr lang="en" dirty="0"/>
              <a:t>Drawbacks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Office Theme">
  <a:themeElements>
    <a:clrScheme name="Red Violet">
      <a:dk1>
        <a:srgbClr val="000000"/>
      </a:dk1>
      <a:lt1>
        <a:srgbClr val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3464</TotalTime>
  <Words>331</Words>
  <Application>Microsoft Macintosh PowerPoint</Application>
  <PresentationFormat>On-screen Show (16:9)</PresentationFormat>
  <Paragraphs>136</Paragraphs>
  <Slides>41</Slides>
  <Notes>41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Calibri</vt:lpstr>
      <vt:lpstr>Courier New</vt:lpstr>
      <vt:lpstr>Roboto</vt:lpstr>
      <vt:lpstr>Roboto Slab</vt:lpstr>
      <vt:lpstr>Arial</vt:lpstr>
      <vt:lpstr>2_Office Theme</vt:lpstr>
      <vt:lpstr>Introduction to Mobile  UI  Test Automation</vt:lpstr>
      <vt:lpstr>About Us</vt:lpstr>
      <vt:lpstr>PowerPoint Presentation</vt:lpstr>
      <vt:lpstr>PowerPoint Presentation</vt:lpstr>
      <vt:lpstr>Do you test your mobile apps?</vt:lpstr>
      <vt:lpstr>Usual Excuses </vt:lpstr>
      <vt:lpstr>PowerPoint Presentation</vt:lpstr>
      <vt:lpstr>PowerPoint Presentation</vt:lpstr>
      <vt:lpstr>Agenda</vt:lpstr>
      <vt:lpstr>Our Story</vt:lpstr>
      <vt:lpstr>Requirements</vt:lpstr>
      <vt:lpstr>Appium</vt:lpstr>
      <vt:lpstr>PowerPoint Presentation</vt:lpstr>
      <vt:lpstr>nativescript-dev-appium</vt:lpstr>
      <vt:lpstr>Installation</vt:lpstr>
      <vt:lpstr>PowerPoint Presentation</vt:lpstr>
      <vt:lpstr>If you don’t configure it, it won’t work. ;)</vt:lpstr>
      <vt:lpstr>PowerPoint Presentation</vt:lpstr>
      <vt:lpstr>Appium config file:</vt:lpstr>
      <vt:lpstr>Demo</vt:lpstr>
      <vt:lpstr>Ready To Execute</vt:lpstr>
      <vt:lpstr>Benefits</vt:lpstr>
      <vt:lpstr>Locators</vt:lpstr>
      <vt:lpstr>Find Strategies</vt:lpstr>
      <vt:lpstr>Actions       Gestures</vt:lpstr>
      <vt:lpstr>Element Helper Methods</vt:lpstr>
      <vt:lpstr>PowerPoint Presentation</vt:lpstr>
      <vt:lpstr>Image Comparison</vt:lpstr>
      <vt:lpstr>Integration</vt:lpstr>
      <vt:lpstr>Drawbacks</vt:lpstr>
      <vt:lpstr>PowerPoint Presentation</vt:lpstr>
      <vt:lpstr>PowerPoint Presentation</vt:lpstr>
      <vt:lpstr>nativescript-dev-appium@3.0.0</vt:lpstr>
      <vt:lpstr>Where We Are</vt:lpstr>
      <vt:lpstr>PowerPoint Presentation</vt:lpstr>
      <vt:lpstr>Where We Are</vt:lpstr>
      <vt:lpstr>Numbers</vt:lpstr>
      <vt:lpstr>PowerPoint Presentation</vt:lpstr>
      <vt:lpstr>Links</vt:lpstr>
      <vt:lpstr>Questions?</vt:lpstr>
      <vt:lpstr>Thank you!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Mobile Test Automation</dc:title>
  <cp:lastModifiedBy>Svetoslav Tsenov</cp:lastModifiedBy>
  <cp:revision>95</cp:revision>
  <dcterms:modified xsi:type="dcterms:W3CDTF">2017-09-22T17:35:25Z</dcterms:modified>
</cp:coreProperties>
</file>